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4"/>
  </p:notesMasterIdLst>
  <p:sldIdLst>
    <p:sldId id="256" r:id="rId2"/>
    <p:sldId id="259" r:id="rId3"/>
    <p:sldId id="258" r:id="rId4"/>
    <p:sldId id="257" r:id="rId5"/>
    <p:sldId id="260" r:id="rId6"/>
    <p:sldId id="263" r:id="rId7"/>
    <p:sldId id="266" r:id="rId8"/>
    <p:sldId id="267" r:id="rId9"/>
    <p:sldId id="276" r:id="rId10"/>
    <p:sldId id="277" r:id="rId11"/>
    <p:sldId id="278" r:id="rId12"/>
    <p:sldId id="268" r:id="rId13"/>
    <p:sldId id="275" r:id="rId14"/>
    <p:sldId id="269" r:id="rId15"/>
    <p:sldId id="261" r:id="rId16"/>
    <p:sldId id="265" r:id="rId17"/>
    <p:sldId id="264" r:id="rId18"/>
    <p:sldId id="262" r:id="rId19"/>
    <p:sldId id="270" r:id="rId20"/>
    <p:sldId id="271" r:id="rId21"/>
    <p:sldId id="273" r:id="rId22"/>
    <p:sldId id="274" r:id="rId23"/>
    <p:sldId id="285" r:id="rId24"/>
    <p:sldId id="286" r:id="rId25"/>
    <p:sldId id="287" r:id="rId26"/>
    <p:sldId id="295" r:id="rId27"/>
    <p:sldId id="279" r:id="rId28"/>
    <p:sldId id="280" r:id="rId29"/>
    <p:sldId id="281" r:id="rId30"/>
    <p:sldId id="282" r:id="rId31"/>
    <p:sldId id="288" r:id="rId32"/>
    <p:sldId id="284" r:id="rId33"/>
    <p:sldId id="283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/>
    <p:restoredTop sz="94753"/>
  </p:normalViewPr>
  <p:slideViewPr>
    <p:cSldViewPr snapToGrid="0">
      <p:cViewPr>
        <p:scale>
          <a:sx n="61" d="100"/>
          <a:sy n="61" d="100"/>
        </p:scale>
        <p:origin x="253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1:32:18.359"/>
    </inkml:context>
    <inkml:brush xml:id="br0">
      <inkml:brushProperty name="width" value="0.035" units="cm"/>
      <inkml:brushProperty name="height" value="0.035" units="cm"/>
      <inkml:brushProperty name="color" value="#BACDEC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CE52A-BF15-734C-A534-AF2E722377FC}" type="datetimeFigureOut">
              <a:rPr lang="en-BR" smtClean="0"/>
              <a:t>30/11/23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2633E-7892-0247-9586-D43BA1CFD6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2053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2633E-7892-0247-9586-D43BA1CFD694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599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57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2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7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1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0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3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lastwanderer.deviantart.com/art/Neural-Network-2057815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nd black background&#10;&#10;Description automatically generated">
            <a:extLst>
              <a:ext uri="{FF2B5EF4-FFF2-40B4-BE49-F238E27FC236}">
                <a16:creationId xmlns:a16="http://schemas.microsoft.com/office/drawing/2014/main" id="{9D9E6A64-95A4-6D09-DCCA-E38873BAD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12281" y="-49293"/>
            <a:ext cx="9957700" cy="6956586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AAD38-9D8A-15A2-7227-0D3561FA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BR" sz="4800" dirty="0"/>
              <a:t>Sua Primeira Artificial Neural Network (ANN)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91E41-91EA-DB8C-5D74-A0EF0F512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BR" sz="2000" dirty="0"/>
              <a:t>Apresentado por: Victor Oliveira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C3222-69D4-493A-EBDD-F7F41C43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" y="5789776"/>
            <a:ext cx="1591138" cy="785624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4939E1D9-9D48-60C9-9018-058CA886B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4" r="19504" b="38286"/>
          <a:stretch/>
        </p:blipFill>
        <p:spPr bwMode="auto">
          <a:xfrm>
            <a:off x="10650007" y="-59748"/>
            <a:ext cx="1644213" cy="176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86D94-A049-FA3C-2A27-7ED3C5129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772" y="4968414"/>
            <a:ext cx="1080147" cy="164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Problema de Classificação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33794" name="Picture 2" descr="008 Machine Learning - Multiclass classification and softmax function -  Master Data Science 15.08.2022">
            <a:extLst>
              <a:ext uri="{FF2B5EF4-FFF2-40B4-BE49-F238E27FC236}">
                <a16:creationId xmlns:a16="http://schemas.microsoft.com/office/drawing/2014/main" id="{C346B823-901B-3B1C-C341-1DEE40D4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04" y="2598821"/>
            <a:ext cx="9045792" cy="33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Problema de Regressão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36866" name="Picture 2" descr="Classification and Regression in Machine Learning">
            <a:extLst>
              <a:ext uri="{FF2B5EF4-FFF2-40B4-BE49-F238E27FC236}">
                <a16:creationId xmlns:a16="http://schemas.microsoft.com/office/drawing/2014/main" id="{3BC9603B-9682-8CA6-F1F9-07A13A26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 r="50643" b="6131"/>
          <a:stretch/>
        </p:blipFill>
        <p:spPr bwMode="auto">
          <a:xfrm>
            <a:off x="1878210" y="2222645"/>
            <a:ext cx="4321422" cy="44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2AB1F-5DF5-2121-7C87-2C836D49AD4A}"/>
              </a:ext>
            </a:extLst>
          </p:cNvPr>
          <p:cNvSpPr txBox="1"/>
          <p:nvPr/>
        </p:nvSpPr>
        <p:spPr>
          <a:xfrm>
            <a:off x="6962274" y="3559292"/>
            <a:ext cx="4321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Muito utilizado para previsões (clima, ações, mercado imobiliário, etc.)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Existem as regressões linear, logística, polinomial, série de tempo e vetor de suporte</a:t>
            </a:r>
          </a:p>
        </p:txBody>
      </p:sp>
    </p:spTree>
    <p:extLst>
      <p:ext uri="{BB962C8B-B14F-4D97-AF65-F5344CB8AC3E}">
        <p14:creationId xmlns:p14="http://schemas.microsoft.com/office/powerpoint/2010/main" val="59976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Aprendizado Não-Supervisionado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16386" name="Picture 2" descr="A Beginners Guide to Unsupervised Learning | by Mathanraj Sharma |  Analytics Vidhya | Medium">
            <a:extLst>
              <a:ext uri="{FF2B5EF4-FFF2-40B4-BE49-F238E27FC236}">
                <a16:creationId xmlns:a16="http://schemas.microsoft.com/office/drawing/2014/main" id="{262F68B1-824F-36F8-D9B7-3A8690551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12" y="2222987"/>
            <a:ext cx="7023575" cy="397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0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Aprendizado Por Reforço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34818" name="Picture 2" descr="Is Reinforcement Learning the Future of Artificial Intelligence? - Enterra  Solutions">
            <a:extLst>
              <a:ext uri="{FF2B5EF4-FFF2-40B4-BE49-F238E27FC236}">
                <a16:creationId xmlns:a16="http://schemas.microsoft.com/office/drawing/2014/main" id="{FFAC54A8-474A-8139-7127-3795A125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03" y="2152983"/>
            <a:ext cx="8426857" cy="40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29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Pausa Epistemológica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18434" name="Picture 2" descr="Diferença entre Aprendizado de Máquina (Machine Learning) &amp; Aprendizagem  Profunda (Deep Learning) | by Gabi Viana | Medium">
            <a:extLst>
              <a:ext uri="{FF2B5EF4-FFF2-40B4-BE49-F238E27FC236}">
                <a16:creationId xmlns:a16="http://schemas.microsoft.com/office/drawing/2014/main" id="{18091A80-E124-66BB-F9C7-2CA35828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5" y="2277979"/>
            <a:ext cx="5356276" cy="32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Perceptron – redes neurais – Monolito Nimbus">
            <a:extLst>
              <a:ext uri="{FF2B5EF4-FFF2-40B4-BE49-F238E27FC236}">
                <a16:creationId xmlns:a16="http://schemas.microsoft.com/office/drawing/2014/main" id="{4D8B25F6-D342-854B-E1F9-12D23215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06675"/>
            <a:ext cx="4266685" cy="42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2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Simplificação de um algoritmo de ML</a:t>
            </a:r>
          </a:p>
        </p:txBody>
      </p:sp>
      <p:pic>
        <p:nvPicPr>
          <p:cNvPr id="5122" name="Picture 2" descr="Simplified overview of a machine learning workflow. The machine... |  Download Scientific Diagram">
            <a:extLst>
              <a:ext uri="{FF2B5EF4-FFF2-40B4-BE49-F238E27FC236}">
                <a16:creationId xmlns:a16="http://schemas.microsoft.com/office/drawing/2014/main" id="{24C07280-ECBB-F1F1-AEC0-1CCFB61A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03" y="2140806"/>
            <a:ext cx="6933994" cy="41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ED4CCC-66FE-F401-F0E8-B90B7D2714D2}"/>
                  </a:ext>
                </a:extLst>
              </p14:cNvPr>
              <p14:cNvContentPartPr/>
              <p14:nvPr/>
            </p14:nvContentPartPr>
            <p14:xfrm>
              <a:off x="2165331" y="275788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ED4CCC-66FE-F401-F0E8-B90B7D2714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9211" y="2751764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38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Categorias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B19CC-59A7-9819-733B-809A89E29820}"/>
              </a:ext>
            </a:extLst>
          </p:cNvPr>
          <p:cNvSpPr txBox="1"/>
          <p:nvPr/>
        </p:nvSpPr>
        <p:spPr>
          <a:xfrm>
            <a:off x="994611" y="2452129"/>
            <a:ext cx="37538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Imagens;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Texto;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Vídeos (Imagens);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Áudio;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Frequência;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2800" dirty="0"/>
              <a:t>Vibração;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9EDE9AE-8B71-6B5F-6A9C-35C862AC7199}"/>
              </a:ext>
            </a:extLst>
          </p:cNvPr>
          <p:cNvSpPr/>
          <p:nvPr/>
        </p:nvSpPr>
        <p:spPr>
          <a:xfrm>
            <a:off x="4876158" y="3199909"/>
            <a:ext cx="2646948" cy="11820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6BFBB-FF35-CBB4-A264-6908B935318A}"/>
              </a:ext>
            </a:extLst>
          </p:cNvPr>
          <p:cNvSpPr txBox="1"/>
          <p:nvPr/>
        </p:nvSpPr>
        <p:spPr>
          <a:xfrm>
            <a:off x="5411934" y="2846619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Convertido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E9F7D-C45D-F719-EA4D-6FC40447027B}"/>
              </a:ext>
            </a:extLst>
          </p:cNvPr>
          <p:cNvSpPr txBox="1"/>
          <p:nvPr/>
        </p:nvSpPr>
        <p:spPr>
          <a:xfrm>
            <a:off x="7860632" y="3529347"/>
            <a:ext cx="394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/>
              <a:t>Bytes, String, Int, etc….</a:t>
            </a:r>
          </a:p>
        </p:txBody>
      </p:sp>
    </p:spTree>
    <p:extLst>
      <p:ext uri="{BB962C8B-B14F-4D97-AF65-F5344CB8AC3E}">
        <p14:creationId xmlns:p14="http://schemas.microsoft.com/office/powerpoint/2010/main" val="206341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Exemplos de Imagens Ruidosa</a:t>
            </a:r>
          </a:p>
        </p:txBody>
      </p:sp>
      <p:pic>
        <p:nvPicPr>
          <p:cNvPr id="19458" name="Picture 2" descr="Two examples of noisy images: &quot;salt and pepper&quot; noise (on the left) and...  | Download Scientific Diagram">
            <a:extLst>
              <a:ext uri="{FF2B5EF4-FFF2-40B4-BE49-F238E27FC236}">
                <a16:creationId xmlns:a16="http://schemas.microsoft.com/office/drawing/2014/main" id="{3E0B35B4-AD7D-53B3-D326-5211013D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15" y="2246410"/>
            <a:ext cx="2764567" cy="27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Noisy image: Gaussian noise with mean and variance = 0.005 | Download  Scientific Diagram">
            <a:extLst>
              <a:ext uri="{FF2B5EF4-FFF2-40B4-BE49-F238E27FC236}">
                <a16:creationId xmlns:a16="http://schemas.microsoft.com/office/drawing/2014/main" id="{E35A83BB-9DE7-AAA2-1397-03D011A88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5537" r="1"/>
          <a:stretch/>
        </p:blipFill>
        <p:spPr bwMode="auto">
          <a:xfrm>
            <a:off x="8137252" y="2246410"/>
            <a:ext cx="3284856" cy="29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3C2F8A-B794-9B32-EB15-4CEACFD5EF7E}"/>
              </a:ext>
            </a:extLst>
          </p:cNvPr>
          <p:cNvSpPr txBox="1"/>
          <p:nvPr/>
        </p:nvSpPr>
        <p:spPr>
          <a:xfrm>
            <a:off x="4830844" y="5027745"/>
            <a:ext cx="253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Ruído Sal e Pimenta /</a:t>
            </a:r>
          </a:p>
          <a:p>
            <a:r>
              <a:rPr lang="en-BR" dirty="0"/>
              <a:t>Salt and pepper noise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70F-F65F-9AB8-9EBE-348A17763617}"/>
              </a:ext>
            </a:extLst>
          </p:cNvPr>
          <p:cNvSpPr txBox="1"/>
          <p:nvPr/>
        </p:nvSpPr>
        <p:spPr>
          <a:xfrm>
            <a:off x="8701372" y="5189808"/>
            <a:ext cx="215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Ruído Gaussiano /</a:t>
            </a:r>
          </a:p>
          <a:p>
            <a:r>
              <a:rPr lang="en-BR" dirty="0"/>
              <a:t>Gaussian Noise</a:t>
            </a:r>
          </a:p>
        </p:txBody>
      </p:sp>
      <p:pic>
        <p:nvPicPr>
          <p:cNvPr id="19462" name="Picture 6" descr="2 (a) The original Lena image (b) The 'Lena face' Test Image | Download  Scientific Diagram">
            <a:extLst>
              <a:ext uri="{FF2B5EF4-FFF2-40B4-BE49-F238E27FC236}">
                <a16:creationId xmlns:a16="http://schemas.microsoft.com/office/drawing/2014/main" id="{EC104842-FECE-A03A-602E-EAD398C2A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t="9519" r="11428" b="9363"/>
          <a:stretch/>
        </p:blipFill>
        <p:spPr bwMode="auto">
          <a:xfrm>
            <a:off x="785976" y="2246410"/>
            <a:ext cx="3268768" cy="32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98C17-0A9E-7E7C-3108-307C63FA0FD5}"/>
              </a:ext>
            </a:extLst>
          </p:cNvPr>
          <p:cNvSpPr txBox="1"/>
          <p:nvPr/>
        </p:nvSpPr>
        <p:spPr>
          <a:xfrm>
            <a:off x="1486450" y="548941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66709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dirty="0"/>
              <a:t>Exemplo prático para classificação de texto</a:t>
            </a:r>
          </a:p>
        </p:txBody>
      </p:sp>
      <p:pic>
        <p:nvPicPr>
          <p:cNvPr id="8194" name="Picture 2" descr="Data Preprocessing | Natural Language Processing | by Basil K Jose | Medium">
            <a:extLst>
              <a:ext uri="{FF2B5EF4-FFF2-40B4-BE49-F238E27FC236}">
                <a16:creationId xmlns:a16="http://schemas.microsoft.com/office/drawing/2014/main" id="{448CCF0E-4CA7-96E1-2D2C-22FDCC02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63" y="2143713"/>
            <a:ext cx="5086474" cy="416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3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Exemplos de Tabela Ruidosa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75249AC-88E5-F767-938F-CD65EF32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33" y="2425517"/>
            <a:ext cx="8905134" cy="29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7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Breve Introdução Pessoal.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849A-81C7-404A-CADA-27E64131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02706"/>
            <a:ext cx="10168128" cy="3694176"/>
          </a:xfrm>
        </p:spPr>
        <p:txBody>
          <a:bodyPr>
            <a:normAutofit lnSpcReduction="10000"/>
          </a:bodyPr>
          <a:lstStyle/>
          <a:p>
            <a:r>
              <a:rPr lang="en-BR" dirty="0"/>
              <a:t>Formado em Ciência e Tecnologia Pela UFERSA;</a:t>
            </a:r>
          </a:p>
          <a:p>
            <a:r>
              <a:rPr lang="en-BR" dirty="0"/>
              <a:t>Certificação Huawei HCIA – AI;</a:t>
            </a:r>
          </a:p>
          <a:p>
            <a:r>
              <a:rPr lang="en-BR" dirty="0"/>
              <a:t>Mestrando em Ciência da Computação Pela UFERSA/UERN (PPgCC);</a:t>
            </a:r>
          </a:p>
          <a:p>
            <a:r>
              <a:rPr lang="en-BR" dirty="0"/>
              <a:t>Integrante do Grupo de Pesquisa Em Web Semantica e Aplicações CNPq;</a:t>
            </a:r>
          </a:p>
          <a:p>
            <a:r>
              <a:rPr lang="en-BR" dirty="0"/>
              <a:t>Pesquisador Convidado na University of Twente (NL) - Departamento de Web Semantics e Cybersecurity.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7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de CSV ruidoso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07D1-136F-F694-015A-F3E981B04C9E}"/>
              </a:ext>
            </a:extLst>
          </p:cNvPr>
          <p:cNvSpPr txBox="1"/>
          <p:nvPr/>
        </p:nvSpPr>
        <p:spPr>
          <a:xfrm>
            <a:off x="1115568" y="2821461"/>
            <a:ext cx="3529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effectLst/>
                <a:latin typeface="Söhne Mono"/>
              </a:rPr>
              <a:t>text,category</a:t>
            </a:r>
            <a:endParaRPr lang="en-US" sz="2400" b="0" i="0" dirty="0">
              <a:effectLst/>
              <a:latin typeface="Söhne Mono"/>
            </a:endParaRPr>
          </a:p>
          <a:p>
            <a:r>
              <a:rPr lang="en-US" sz="2400" b="0" i="0" dirty="0">
                <a:effectLst/>
                <a:latin typeface="Söhne Mono"/>
              </a:rPr>
              <a:t>Hello,1 World,2 </a:t>
            </a:r>
          </a:p>
          <a:p>
            <a:r>
              <a:rPr lang="en-US" sz="2400" b="0" i="0" dirty="0">
                <a:effectLst/>
                <a:latin typeface="Söhne Mono"/>
              </a:rPr>
              <a:t>3 </a:t>
            </a:r>
            <a:r>
              <a:rPr lang="en-US" sz="2400" b="0" i="0" dirty="0" err="1">
                <a:effectLst/>
                <a:latin typeface="Söhne Mono"/>
              </a:rPr>
              <a:t>OpenAI,invalid</a:t>
            </a:r>
            <a:endParaRPr lang="en-US" sz="2400" b="0" i="0" dirty="0">
              <a:effectLst/>
              <a:latin typeface="Söhne Mono"/>
            </a:endParaRPr>
          </a:p>
          <a:p>
            <a:r>
              <a:rPr lang="en-US" sz="2400" b="0" i="0" dirty="0">
                <a:effectLst/>
                <a:latin typeface="Söhne Mono"/>
              </a:rPr>
              <a:t>GPT-3.5,4 ,5 </a:t>
            </a:r>
            <a:r>
              <a:rPr lang="en-US" sz="2400" b="0" i="0" dirty="0" err="1">
                <a:effectLst/>
                <a:latin typeface="Söhne Mono"/>
              </a:rPr>
              <a:t>ChatGPT</a:t>
            </a:r>
            <a:r>
              <a:rPr lang="en-US" sz="2400" b="0" i="0" dirty="0">
                <a:effectLst/>
                <a:latin typeface="Söhne Mono"/>
              </a:rPr>
              <a:t>, </a:t>
            </a:r>
          </a:p>
          <a:p>
            <a:r>
              <a:rPr lang="en-US" sz="2400" b="0" i="0" dirty="0" err="1">
                <a:effectLst/>
                <a:latin typeface="Söhne Mono"/>
              </a:rPr>
              <a:t>MissingCategory</a:t>
            </a:r>
            <a:r>
              <a:rPr lang="en-US" sz="2400" b="0" i="0" dirty="0">
                <a:effectLst/>
                <a:latin typeface="Söhne Mono"/>
              </a:rPr>
              <a:t>, Goodbye,6</a:t>
            </a:r>
            <a:r>
              <a:rPr lang="en-BR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CD35A-F85E-1B46-439C-8C47E0658F6A}"/>
              </a:ext>
            </a:extLst>
          </p:cNvPr>
          <p:cNvSpPr txBox="1"/>
          <p:nvPr/>
        </p:nvSpPr>
        <p:spPr>
          <a:xfrm>
            <a:off x="5287602" y="2631808"/>
            <a:ext cx="57888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effectLst/>
                <a:latin typeface="Söhne Mono"/>
              </a:rPr>
              <a:t>text,class</a:t>
            </a:r>
            <a:endParaRPr lang="en-US" sz="2400" b="0" i="0" dirty="0">
              <a:effectLst/>
              <a:latin typeface="Söhne Mono"/>
            </a:endParaRPr>
          </a:p>
          <a:p>
            <a:r>
              <a:rPr lang="en-US" sz="2400" dirty="0">
                <a:latin typeface="Söhne Mono"/>
              </a:rPr>
              <a:t>Hey I would like to have </a:t>
            </a:r>
            <a:r>
              <a:rPr lang="en-US" sz="2400" dirty="0" err="1">
                <a:latin typeface="Söhne Mono"/>
              </a:rPr>
              <a:t>ur</a:t>
            </a:r>
            <a:r>
              <a:rPr lang="en-US" sz="2400" dirty="0">
                <a:latin typeface="Söhne Mono"/>
              </a:rPr>
              <a:t> number, politics</a:t>
            </a:r>
          </a:p>
          <a:p>
            <a:r>
              <a:rPr lang="en-US" sz="2400" b="0" i="0" dirty="0">
                <a:effectLst/>
                <a:latin typeface="Söhne Mono"/>
              </a:rPr>
              <a:t>B4 I forget</a:t>
            </a:r>
            <a:r>
              <a:rPr lang="en-US" sz="2400" dirty="0">
                <a:latin typeface="Söhne Mono"/>
              </a:rPr>
              <a:t>, thx!, economics</a:t>
            </a:r>
          </a:p>
          <a:p>
            <a:r>
              <a:rPr lang="en-US" sz="2400" b="0" i="0" dirty="0">
                <a:effectLst/>
                <a:latin typeface="Söhne Mono"/>
              </a:rPr>
              <a:t>Lemme get you a car, buying,</a:t>
            </a:r>
          </a:p>
          <a:p>
            <a:r>
              <a:rPr lang="en-US" sz="2400" b="0" i="0" dirty="0">
                <a:effectLst/>
                <a:latin typeface="Söhne Mono"/>
              </a:rPr>
              <a:t>I’m buying </a:t>
            </a:r>
            <a:r>
              <a:rPr lang="en-US" sz="2400" dirty="0">
                <a:latin typeface="Söhne Mono"/>
                <a:sym typeface="Wingdings" pitchFamily="2" charset="2"/>
              </a:rPr>
              <a:t>:D, 1423,</a:t>
            </a:r>
          </a:p>
          <a:p>
            <a:r>
              <a:rPr lang="en-US" sz="2400" dirty="0">
                <a:latin typeface="Söhne Mono"/>
                <a:sym typeface="Wingdings" pitchFamily="2" charset="2"/>
              </a:rPr>
              <a:t>The car is lmgt4u! ?, hey!, &lt;3</a:t>
            </a:r>
          </a:p>
          <a:p>
            <a:r>
              <a:rPr lang="en-US" sz="2400" dirty="0">
                <a:latin typeface="Söhne Mono"/>
                <a:sym typeface="Wingdings" pitchFamily="2" charset="2"/>
              </a:rPr>
              <a:t>&lt;h1/&gt;Hey, Dude.,</a:t>
            </a:r>
          </a:p>
        </p:txBody>
      </p:sp>
    </p:spTree>
    <p:extLst>
      <p:ext uri="{BB962C8B-B14F-4D97-AF65-F5344CB8AC3E}">
        <p14:creationId xmlns:p14="http://schemas.microsoft.com/office/powerpoint/2010/main" val="40019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dirty="0"/>
              <a:t>Exemplo prático para classificação de Imagem</a:t>
            </a:r>
          </a:p>
        </p:txBody>
      </p:sp>
      <p:pic>
        <p:nvPicPr>
          <p:cNvPr id="24578" name="Picture 2" descr="Steps for image processing A] Preprocessing and Enhancement of an Image |  Download Scientific Diagram">
            <a:extLst>
              <a:ext uri="{FF2B5EF4-FFF2-40B4-BE49-F238E27FC236}">
                <a16:creationId xmlns:a16="http://schemas.microsoft.com/office/drawing/2014/main" id="{DCA638DF-5961-520F-DC7B-B59CF582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16" y="2055895"/>
            <a:ext cx="3921168" cy="459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dirty="0"/>
              <a:t>Um Pouco Mais Sobre Classificação de Imagens</a:t>
            </a:r>
          </a:p>
        </p:txBody>
      </p:sp>
      <p:pic>
        <p:nvPicPr>
          <p:cNvPr id="26626" name="Picture 2" descr="6. Ilustração de duas camadas convolucionais: a primeira com 4 filtros... |  Download Scientific Diagram">
            <a:extLst>
              <a:ext uri="{FF2B5EF4-FFF2-40B4-BE49-F238E27FC236}">
                <a16:creationId xmlns:a16="http://schemas.microsoft.com/office/drawing/2014/main" id="{EDFEB07E-D25C-A54E-9DC1-61EC8A47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" y="2100522"/>
            <a:ext cx="10452020" cy="3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1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Divisão do Dataset</a:t>
            </a:r>
          </a:p>
        </p:txBody>
      </p:sp>
      <p:pic>
        <p:nvPicPr>
          <p:cNvPr id="39938" name="Picture 2" descr="Train Test Validation Split: How To &amp; Best Practices [2023]">
            <a:extLst>
              <a:ext uri="{FF2B5EF4-FFF2-40B4-BE49-F238E27FC236}">
                <a16:creationId xmlns:a16="http://schemas.microsoft.com/office/drawing/2014/main" id="{2DEBCA4A-7128-40C5-6D7D-EB022391F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 b="10644"/>
          <a:stretch/>
        </p:blipFill>
        <p:spPr bwMode="auto">
          <a:xfrm>
            <a:off x="843201" y="2358189"/>
            <a:ext cx="6841146" cy="3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79116-23D7-BDE1-57F2-B926E56FDFB2}"/>
              </a:ext>
            </a:extLst>
          </p:cNvPr>
          <p:cNvSpPr txBox="1"/>
          <p:nvPr/>
        </p:nvSpPr>
        <p:spPr>
          <a:xfrm>
            <a:off x="7767834" y="2446926"/>
            <a:ext cx="4213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pt-BR" sz="2400" b="1" i="0" dirty="0">
                <a:effectLst/>
                <a:latin typeface="Söhne Mono"/>
              </a:rPr>
              <a:t>Training</a:t>
            </a:r>
            <a:r>
              <a:rPr lang="pt-BR" sz="2400" b="0" i="0" dirty="0">
                <a:effectLst/>
                <a:latin typeface="Söhne Mono"/>
              </a:rPr>
              <a:t> </a:t>
            </a:r>
            <a:r>
              <a:rPr lang="pt-BR" sz="2400" b="1" i="0" dirty="0">
                <a:effectLst/>
                <a:latin typeface="Söhne Mono"/>
              </a:rPr>
              <a:t>data</a:t>
            </a:r>
            <a:r>
              <a:rPr lang="pt-BR" sz="2400" b="0" i="0" dirty="0">
                <a:effectLst/>
                <a:latin typeface="Söhne Mono"/>
              </a:rPr>
              <a:t>: Dados utilizados para treinamento dos modelos;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lang="pt-BR" sz="2400" b="1" i="0" dirty="0">
                <a:effectLst/>
                <a:latin typeface="Söhne Mono"/>
              </a:rPr>
              <a:t>Test</a:t>
            </a:r>
            <a:r>
              <a:rPr lang="pt-BR" sz="2400" b="0" i="0" dirty="0">
                <a:effectLst/>
                <a:latin typeface="Söhne Mono"/>
              </a:rPr>
              <a:t> </a:t>
            </a:r>
            <a:r>
              <a:rPr lang="pt-BR" sz="2400" b="1" i="0" dirty="0">
                <a:effectLst/>
                <a:latin typeface="Söhne Mono"/>
              </a:rPr>
              <a:t>data</a:t>
            </a:r>
            <a:r>
              <a:rPr lang="pt-BR" sz="2400" b="0" i="0" dirty="0">
                <a:effectLst/>
                <a:latin typeface="Söhne Mono"/>
              </a:rPr>
              <a:t>: Dados utilizados para teste do modelo;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lang="pt-BR" sz="2400" dirty="0" err="1">
                <a:latin typeface="Söhne Mono"/>
              </a:rPr>
              <a:t>Validation</a:t>
            </a:r>
            <a:r>
              <a:rPr lang="pt-BR" sz="2400" dirty="0">
                <a:latin typeface="Söhne Mono"/>
              </a:rPr>
              <a:t> data: Dados utilizados para valida</a:t>
            </a:r>
            <a:r>
              <a:rPr lang="en-BR" sz="2400" dirty="0">
                <a:latin typeface="Söhne Mono"/>
              </a:rPr>
              <a:t>ção (aplicação de métricas)</a:t>
            </a:r>
            <a:endParaRPr lang="pt-BR" sz="2400" b="0" i="0" dirty="0">
              <a:effectLst/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225378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K-fold Cross Validation</a:t>
            </a:r>
          </a:p>
        </p:txBody>
      </p:sp>
      <p:pic>
        <p:nvPicPr>
          <p:cNvPr id="41986" name="Picture 2" descr="K-Fold Cross Validation - Ultralytics YOLOv8 Docs">
            <a:extLst>
              <a:ext uri="{FF2B5EF4-FFF2-40B4-BE49-F238E27FC236}">
                <a16:creationId xmlns:a16="http://schemas.microsoft.com/office/drawing/2014/main" id="{F7DC362D-1410-BEA8-6BC8-BAA55F22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16" y="2223478"/>
            <a:ext cx="9384632" cy="37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69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Métricas</a:t>
            </a:r>
          </a:p>
        </p:txBody>
      </p:sp>
      <p:pic>
        <p:nvPicPr>
          <p:cNvPr id="44034" name="Picture 2" descr="Precision and accuracy – two pillars of data reliability - The Blog - Tecan">
            <a:extLst>
              <a:ext uri="{FF2B5EF4-FFF2-40B4-BE49-F238E27FC236}">
                <a16:creationId xmlns:a16="http://schemas.microsoft.com/office/drawing/2014/main" id="{970773AE-6886-96E5-C230-30F4964B2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075" y="2469483"/>
            <a:ext cx="5853052" cy="40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Understanding Loss Functions in Machine Learning | Engineering Education  (EngEd) Program | Section">
            <a:extLst>
              <a:ext uri="{FF2B5EF4-FFF2-40B4-BE49-F238E27FC236}">
                <a16:creationId xmlns:a16="http://schemas.microsoft.com/office/drawing/2014/main" id="{3033F590-B416-C7B7-5967-21EA345E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4" y="2801854"/>
            <a:ext cx="4772621" cy="12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F3C8A-6023-E884-CE74-7AD5184086C9}"/>
              </a:ext>
            </a:extLst>
          </p:cNvPr>
          <p:cNvSpPr txBox="1"/>
          <p:nvPr/>
        </p:nvSpPr>
        <p:spPr>
          <a:xfrm>
            <a:off x="2231542" y="4277853"/>
            <a:ext cx="2226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Mean Square Error</a:t>
            </a:r>
          </a:p>
          <a:p>
            <a:r>
              <a:rPr lang="en-BR" dirty="0"/>
              <a:t>(Loss Function)</a:t>
            </a:r>
          </a:p>
        </p:txBody>
      </p:sp>
    </p:spTree>
    <p:extLst>
      <p:ext uri="{BB962C8B-B14F-4D97-AF65-F5344CB8AC3E}">
        <p14:creationId xmlns:p14="http://schemas.microsoft.com/office/powerpoint/2010/main" val="1807190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dirty="0"/>
              <a:t>Métricas</a:t>
            </a:r>
          </a:p>
        </p:txBody>
      </p:sp>
      <p:pic>
        <p:nvPicPr>
          <p:cNvPr id="46082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0973B2E7-913E-E73C-C8AA-D580637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1" y="2256344"/>
            <a:ext cx="5717380" cy="40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29B27-F813-62C6-57A5-E244A31E36D8}"/>
              </a:ext>
            </a:extLst>
          </p:cNvPr>
          <p:cNvSpPr txBox="1"/>
          <p:nvPr/>
        </p:nvSpPr>
        <p:spPr>
          <a:xfrm>
            <a:off x="4769707" y="5996882"/>
            <a:ext cx="22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Matriz de Confusão</a:t>
            </a:r>
          </a:p>
        </p:txBody>
      </p:sp>
    </p:spTree>
    <p:extLst>
      <p:ext uri="{BB962C8B-B14F-4D97-AF65-F5344CB8AC3E}">
        <p14:creationId xmlns:p14="http://schemas.microsoft.com/office/powerpoint/2010/main" val="257479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Deep Learning</a:t>
            </a:r>
          </a:p>
        </p:txBody>
      </p:sp>
      <p:pic>
        <p:nvPicPr>
          <p:cNvPr id="37890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897C97DB-4227-8F04-9872-02144680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01" y="2511064"/>
            <a:ext cx="5126356" cy="28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Entenda o Profundo Mundo do Deep Learning com a Hospedagem de Vídeo -  JmvStream">
            <a:extLst>
              <a:ext uri="{FF2B5EF4-FFF2-40B4-BE49-F238E27FC236}">
                <a16:creationId xmlns:a16="http://schemas.microsoft.com/office/drawing/2014/main" id="{571BA898-DFA9-C370-2C6B-4C60BDBA6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r="11402" b="5032"/>
          <a:stretch/>
        </p:blipFill>
        <p:spPr bwMode="auto">
          <a:xfrm>
            <a:off x="6406895" y="2657493"/>
            <a:ext cx="4876801" cy="25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1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10B9-ACE1-503E-73B8-281C709D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Conhecendo o Edge Impulse</a:t>
            </a:r>
          </a:p>
        </p:txBody>
      </p:sp>
      <p:pic>
        <p:nvPicPr>
          <p:cNvPr id="5" name="Picture 4" descr="A screenshot of a smart watch&#10;&#10;Description automatically generated">
            <a:extLst>
              <a:ext uri="{FF2B5EF4-FFF2-40B4-BE49-F238E27FC236}">
                <a16:creationId xmlns:a16="http://schemas.microsoft.com/office/drawing/2014/main" id="{65361043-8A09-BF62-C766-7FF04C53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1515"/>
            <a:ext cx="7772400" cy="463130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78F1D3E-5297-42DF-340C-CB9588149BC6}"/>
              </a:ext>
            </a:extLst>
          </p:cNvPr>
          <p:cNvSpPr/>
          <p:nvPr/>
        </p:nvSpPr>
        <p:spPr>
          <a:xfrm rot="12426959">
            <a:off x="9785685" y="2315232"/>
            <a:ext cx="1080917" cy="5935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1251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Criando o projeto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E2309A-5865-D55C-E060-93F20A42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10" y="2218356"/>
            <a:ext cx="9288380" cy="409100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870D83A-2F97-3E55-7AFB-DFFD955A3C0E}"/>
              </a:ext>
            </a:extLst>
          </p:cNvPr>
          <p:cNvSpPr/>
          <p:nvPr/>
        </p:nvSpPr>
        <p:spPr>
          <a:xfrm rot="4558462">
            <a:off x="8224444" y="2019431"/>
            <a:ext cx="1212255" cy="7835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735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0F5F7-AE40-6ABB-0A1E-0E382D1A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6" y="645680"/>
            <a:ext cx="5711429" cy="4035986"/>
          </a:xfrm>
          <a:prstGeom prst="rect">
            <a:avLst/>
          </a:prstGeom>
        </p:spPr>
      </p:pic>
      <p:pic>
        <p:nvPicPr>
          <p:cNvPr id="15" name="Picture 1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C74FC5C-27A8-5E82-0FBB-A00796E52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85801"/>
            <a:ext cx="5234405" cy="1606700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2D0CAE64-1B1A-7BEE-C120-46BBF2ADF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95766"/>
            <a:ext cx="5234405" cy="162223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68B852E-C248-4669-CE50-ADA946F9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796952"/>
            <a:ext cx="5234405" cy="1531012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989E6BB6-DA08-DC80-231C-9B6514ED7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8" y="5255496"/>
            <a:ext cx="4666479" cy="12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6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Overview do Projeto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6FBD34-9FCE-944E-F10F-77DDEB02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01" y="2106747"/>
            <a:ext cx="9020998" cy="43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Link para o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BD4CE8-8191-A8F6-1A8C-CBE0374DD896}"/>
              </a:ext>
            </a:extLst>
          </p:cNvPr>
          <p:cNvSpPr/>
          <p:nvPr/>
        </p:nvSpPr>
        <p:spPr>
          <a:xfrm>
            <a:off x="2399835" y="2918499"/>
            <a:ext cx="7392328" cy="16057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98A67-C372-C170-1BFC-4E0CF964289E}"/>
              </a:ext>
            </a:extLst>
          </p:cNvPr>
          <p:cNvSpPr txBox="1"/>
          <p:nvPr/>
        </p:nvSpPr>
        <p:spPr>
          <a:xfrm>
            <a:off x="2636334" y="3429000"/>
            <a:ext cx="69193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3200" b="1" dirty="0"/>
              <a:t>https://encurtador.com.br/jEHPZ</a:t>
            </a:r>
          </a:p>
        </p:txBody>
      </p:sp>
    </p:spTree>
    <p:extLst>
      <p:ext uri="{BB962C8B-B14F-4D97-AF65-F5344CB8AC3E}">
        <p14:creationId xmlns:p14="http://schemas.microsoft.com/office/powerpoint/2010/main" val="3375331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1o Passo: Carregar os Dados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734C01-DE81-450A-B6EA-088F40BE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4" y="2155066"/>
            <a:ext cx="5222458" cy="445545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782E2DB-DDC1-1637-8630-4B6CD66BDA00}"/>
              </a:ext>
            </a:extLst>
          </p:cNvPr>
          <p:cNvSpPr/>
          <p:nvPr/>
        </p:nvSpPr>
        <p:spPr>
          <a:xfrm rot="334174">
            <a:off x="585015" y="2677157"/>
            <a:ext cx="1212255" cy="7835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1C2BC-8CD9-6F5F-579C-21601D0D3DDD}"/>
              </a:ext>
            </a:extLst>
          </p:cNvPr>
          <p:cNvSpPr txBox="1"/>
          <p:nvPr/>
        </p:nvSpPr>
        <p:spPr>
          <a:xfrm>
            <a:off x="876660" y="32122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813E351-B0C6-535A-E711-93FC054203BF}"/>
              </a:ext>
            </a:extLst>
          </p:cNvPr>
          <p:cNvSpPr/>
          <p:nvPr/>
        </p:nvSpPr>
        <p:spPr>
          <a:xfrm rot="10134264">
            <a:off x="5534004" y="3690906"/>
            <a:ext cx="1212255" cy="7835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AECC9-41F6-5FF3-A712-8C2BD541C4FD}"/>
              </a:ext>
            </a:extLst>
          </p:cNvPr>
          <p:cNvSpPr txBox="1"/>
          <p:nvPr/>
        </p:nvSpPr>
        <p:spPr>
          <a:xfrm>
            <a:off x="6140131" y="421449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2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D4FD39-3E8E-F986-4E68-B2B8ABDF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3347981"/>
            <a:ext cx="4102768" cy="307707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1B5416F-9E11-A188-E2DF-680758682FCF}"/>
              </a:ext>
            </a:extLst>
          </p:cNvPr>
          <p:cNvSpPr/>
          <p:nvPr/>
        </p:nvSpPr>
        <p:spPr>
          <a:xfrm rot="6718887">
            <a:off x="9376048" y="3529171"/>
            <a:ext cx="1212255" cy="7835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866CA-299F-E7C0-747B-0D65C2360676}"/>
              </a:ext>
            </a:extLst>
          </p:cNvPr>
          <p:cNvSpPr txBox="1"/>
          <p:nvPr/>
        </p:nvSpPr>
        <p:spPr>
          <a:xfrm>
            <a:off x="10196701" y="37363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9790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1o Passo: Carregar os Dados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CB83423-B496-39D8-C7AF-DA7964ED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045059"/>
            <a:ext cx="6296542" cy="472515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E2B0ADC-AB5F-B05B-9A9F-71EB6F20B7ED}"/>
              </a:ext>
            </a:extLst>
          </p:cNvPr>
          <p:cNvSpPr/>
          <p:nvPr/>
        </p:nvSpPr>
        <p:spPr>
          <a:xfrm>
            <a:off x="352675" y="2935604"/>
            <a:ext cx="877193" cy="49339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AA972-7B0E-E4F7-514D-06E9AE5DA783}"/>
              </a:ext>
            </a:extLst>
          </p:cNvPr>
          <p:cNvSpPr txBox="1"/>
          <p:nvPr/>
        </p:nvSpPr>
        <p:spPr>
          <a:xfrm>
            <a:off x="644590" y="33655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4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58F76E4-A724-20AE-F09D-BE4E573EF5A3}"/>
              </a:ext>
            </a:extLst>
          </p:cNvPr>
          <p:cNvSpPr/>
          <p:nvPr/>
        </p:nvSpPr>
        <p:spPr>
          <a:xfrm rot="9237863">
            <a:off x="1800195" y="3340100"/>
            <a:ext cx="877193" cy="49339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0C60E-C3C2-EB36-A017-9FDC2951D05A}"/>
              </a:ext>
            </a:extLst>
          </p:cNvPr>
          <p:cNvSpPr txBox="1"/>
          <p:nvPr/>
        </p:nvSpPr>
        <p:spPr>
          <a:xfrm rot="19927963">
            <a:off x="2185935" y="3636116"/>
            <a:ext cx="286969" cy="36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5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2247CDD-D4EB-7231-4199-ABA663E26387}"/>
              </a:ext>
            </a:extLst>
          </p:cNvPr>
          <p:cNvSpPr/>
          <p:nvPr/>
        </p:nvSpPr>
        <p:spPr>
          <a:xfrm>
            <a:off x="295525" y="4319545"/>
            <a:ext cx="877193" cy="49339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4763D-3BEF-C049-141A-204E24D368B9}"/>
              </a:ext>
            </a:extLst>
          </p:cNvPr>
          <p:cNvSpPr txBox="1"/>
          <p:nvPr/>
        </p:nvSpPr>
        <p:spPr>
          <a:xfrm>
            <a:off x="587440" y="474944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6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40949B4-6F37-9461-E5C5-152FC9E1E73D}"/>
              </a:ext>
            </a:extLst>
          </p:cNvPr>
          <p:cNvSpPr/>
          <p:nvPr/>
        </p:nvSpPr>
        <p:spPr>
          <a:xfrm>
            <a:off x="312543" y="5548669"/>
            <a:ext cx="877193" cy="49339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89BB0-2E98-C8F3-E16A-6714DEB86FC0}"/>
              </a:ext>
            </a:extLst>
          </p:cNvPr>
          <p:cNvSpPr txBox="1"/>
          <p:nvPr/>
        </p:nvSpPr>
        <p:spPr>
          <a:xfrm>
            <a:off x="604458" y="5978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683316-B583-1171-775D-BADB11F8F671}"/>
              </a:ext>
            </a:extLst>
          </p:cNvPr>
          <p:cNvSpPr txBox="1"/>
          <p:nvPr/>
        </p:nvSpPr>
        <p:spPr>
          <a:xfrm>
            <a:off x="8766353" y="2587846"/>
            <a:ext cx="1962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200" b="1" dirty="0">
                <a:solidFill>
                  <a:srgbClr val="FF0000"/>
                </a:solidFill>
              </a:rPr>
              <a:t>Atenção</a:t>
            </a:r>
            <a:r>
              <a:rPr lang="en-BR" sz="32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0AB320-C36B-795B-FC54-0F91A48A5C0B}"/>
              </a:ext>
            </a:extLst>
          </p:cNvPr>
          <p:cNvSpPr txBox="1"/>
          <p:nvPr/>
        </p:nvSpPr>
        <p:spPr>
          <a:xfrm>
            <a:off x="7845445" y="3182302"/>
            <a:ext cx="3804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BR" dirty="0"/>
              <a:t>Carregue as 200 imagens para treinamento, e coloque a label ‘cat’;</a:t>
            </a:r>
          </a:p>
          <a:p>
            <a:pPr marL="342900" indent="-342900">
              <a:buAutoNum type="arabicParenR"/>
            </a:pPr>
            <a:r>
              <a:rPr lang="en-BR" dirty="0"/>
              <a:t>Carregue as 50 imagens para teste, e coloque a label ‘cat’;</a:t>
            </a:r>
          </a:p>
          <a:p>
            <a:pPr marL="342900" indent="-342900">
              <a:buAutoNum type="arabicParenR"/>
            </a:pPr>
            <a:r>
              <a:rPr lang="en-BR" dirty="0"/>
              <a:t>Carregue as 200 imagens para treinamento, e coloque a label ‘dog’;</a:t>
            </a:r>
          </a:p>
          <a:p>
            <a:pPr marL="342900" indent="-342900">
              <a:buAutoNum type="arabicParenR"/>
            </a:pPr>
            <a:r>
              <a:rPr lang="en-BR" dirty="0"/>
              <a:t>Carregue as 50 imagens para teste, e coloque a label ‘dog’.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E092037-8FDF-22D9-2C2A-3F03B7A149E9}"/>
              </a:ext>
            </a:extLst>
          </p:cNvPr>
          <p:cNvSpPr/>
          <p:nvPr/>
        </p:nvSpPr>
        <p:spPr>
          <a:xfrm rot="2336036">
            <a:off x="5849743" y="5731867"/>
            <a:ext cx="877193" cy="49339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1091C4-E182-75E3-FC39-9F69B24E7B55}"/>
              </a:ext>
            </a:extLst>
          </p:cNvPr>
          <p:cNvSpPr txBox="1"/>
          <p:nvPr/>
        </p:nvSpPr>
        <p:spPr>
          <a:xfrm rot="2336036">
            <a:off x="5981242" y="603586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031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1o Passo: Carregar os Dados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703E6-A927-E55D-E261-3BD901BB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175640"/>
            <a:ext cx="4462175" cy="4430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22072-414A-C9B9-2C66-E6B69157CAB4}"/>
              </a:ext>
            </a:extLst>
          </p:cNvPr>
          <p:cNvSpPr txBox="1"/>
          <p:nvPr/>
        </p:nvSpPr>
        <p:spPr>
          <a:xfrm>
            <a:off x="6661947" y="3605866"/>
            <a:ext cx="4462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b="1" dirty="0"/>
              <a:t>Sua Interface deve parecer com a imagem ao lado.</a:t>
            </a:r>
          </a:p>
        </p:txBody>
      </p:sp>
    </p:spTree>
    <p:extLst>
      <p:ext uri="{BB962C8B-B14F-4D97-AF65-F5344CB8AC3E}">
        <p14:creationId xmlns:p14="http://schemas.microsoft.com/office/powerpoint/2010/main" val="3288864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2o Passo: Design do Impulse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CC6E7F-15D4-C6A3-EF7A-8A33852FC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00"/>
          <a:stretch/>
        </p:blipFill>
        <p:spPr>
          <a:xfrm>
            <a:off x="679955" y="2194558"/>
            <a:ext cx="5918553" cy="40416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15D5D17-0421-1F3B-DEBF-73C11C388DB9}"/>
              </a:ext>
            </a:extLst>
          </p:cNvPr>
          <p:cNvSpPr/>
          <p:nvPr/>
        </p:nvSpPr>
        <p:spPr>
          <a:xfrm rot="1288228">
            <a:off x="183810" y="3263858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22565-32AD-37DD-7F76-124DB352E556}"/>
              </a:ext>
            </a:extLst>
          </p:cNvPr>
          <p:cNvSpPr txBox="1"/>
          <p:nvPr/>
        </p:nvSpPr>
        <p:spPr>
          <a:xfrm rot="954054">
            <a:off x="165685" y="3463735"/>
            <a:ext cx="2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1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F698C7C-31AA-2999-012C-BC740CCDA008}"/>
              </a:ext>
            </a:extLst>
          </p:cNvPr>
          <p:cNvSpPr/>
          <p:nvPr/>
        </p:nvSpPr>
        <p:spPr>
          <a:xfrm rot="5400000">
            <a:off x="2767518" y="4104672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A0551-BBCD-79D8-3748-8099F0E4637C}"/>
              </a:ext>
            </a:extLst>
          </p:cNvPr>
          <p:cNvSpPr txBox="1"/>
          <p:nvPr/>
        </p:nvSpPr>
        <p:spPr>
          <a:xfrm rot="5065826">
            <a:off x="3066710" y="4007626"/>
            <a:ext cx="2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12D4743-7D8B-6CC0-8717-049D1A9580D5}"/>
              </a:ext>
            </a:extLst>
          </p:cNvPr>
          <p:cNvSpPr/>
          <p:nvPr/>
        </p:nvSpPr>
        <p:spPr>
          <a:xfrm rot="5400000">
            <a:off x="3647223" y="4104672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7B932-825A-3426-6925-1BB754BD9DFE}"/>
              </a:ext>
            </a:extLst>
          </p:cNvPr>
          <p:cNvSpPr txBox="1"/>
          <p:nvPr/>
        </p:nvSpPr>
        <p:spPr>
          <a:xfrm rot="5065826">
            <a:off x="3946415" y="4007626"/>
            <a:ext cx="2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3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58017AE-626E-8F2A-CFB7-3A6EC21A475D}"/>
              </a:ext>
            </a:extLst>
          </p:cNvPr>
          <p:cNvSpPr/>
          <p:nvPr/>
        </p:nvSpPr>
        <p:spPr>
          <a:xfrm rot="7401930">
            <a:off x="5532426" y="3302727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E2794-6187-87D5-2D38-483EA0FBC1F4}"/>
              </a:ext>
            </a:extLst>
          </p:cNvPr>
          <p:cNvSpPr txBox="1"/>
          <p:nvPr/>
        </p:nvSpPr>
        <p:spPr>
          <a:xfrm rot="7067756">
            <a:off x="5904661" y="3244333"/>
            <a:ext cx="2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72F4CC-3C3C-1FAF-488D-206D39495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" t="2600" r="-1" b="3364"/>
          <a:stretch/>
        </p:blipFill>
        <p:spPr>
          <a:xfrm>
            <a:off x="7043352" y="3176245"/>
            <a:ext cx="4339080" cy="263143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245F225A-AAAC-4551-A2AF-AEFDB7930857}"/>
              </a:ext>
            </a:extLst>
          </p:cNvPr>
          <p:cNvSpPr/>
          <p:nvPr/>
        </p:nvSpPr>
        <p:spPr>
          <a:xfrm rot="6908813">
            <a:off x="11086714" y="3784473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56419-9E13-2157-1A31-B13ED9573FA6}"/>
              </a:ext>
            </a:extLst>
          </p:cNvPr>
          <p:cNvSpPr txBox="1"/>
          <p:nvPr/>
        </p:nvSpPr>
        <p:spPr>
          <a:xfrm rot="6574639">
            <a:off x="11506810" y="3731148"/>
            <a:ext cx="2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33728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2o Passo: Design do Impulse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42A8F7-9657-181F-E0EE-C54E750E2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" t="1373"/>
          <a:stretch/>
        </p:blipFill>
        <p:spPr>
          <a:xfrm>
            <a:off x="6264875" y="2162432"/>
            <a:ext cx="4053017" cy="4695568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8505B16F-FB8E-1FCD-5096-8D984192CB7E}"/>
              </a:ext>
            </a:extLst>
          </p:cNvPr>
          <p:cNvSpPr/>
          <p:nvPr/>
        </p:nvSpPr>
        <p:spPr>
          <a:xfrm rot="10205992">
            <a:off x="10344471" y="2984674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C8B42-9440-5C46-770B-D7B2AF892291}"/>
              </a:ext>
            </a:extLst>
          </p:cNvPr>
          <p:cNvSpPr txBox="1"/>
          <p:nvPr/>
        </p:nvSpPr>
        <p:spPr>
          <a:xfrm rot="20980610">
            <a:off x="10535415" y="3288261"/>
            <a:ext cx="56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7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7645665B-5A9D-A5AA-5DA4-E1313C780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6"/>
          <a:stretch/>
        </p:blipFill>
        <p:spPr>
          <a:xfrm>
            <a:off x="887724" y="2202453"/>
            <a:ext cx="4513596" cy="404164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3ED84C4-F60E-A3B9-EF65-0901624910B5}"/>
              </a:ext>
            </a:extLst>
          </p:cNvPr>
          <p:cNvSpPr/>
          <p:nvPr/>
        </p:nvSpPr>
        <p:spPr>
          <a:xfrm rot="1490820">
            <a:off x="948655" y="3520236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BD9E2-BEAB-75F8-03E5-1FC45B5F8756}"/>
              </a:ext>
            </a:extLst>
          </p:cNvPr>
          <p:cNvSpPr txBox="1"/>
          <p:nvPr/>
        </p:nvSpPr>
        <p:spPr>
          <a:xfrm rot="1156646">
            <a:off x="1113888" y="3276471"/>
            <a:ext cx="28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6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E63E200-2BEC-5B8C-6661-2AF25E437B33}"/>
              </a:ext>
            </a:extLst>
          </p:cNvPr>
          <p:cNvSpPr/>
          <p:nvPr/>
        </p:nvSpPr>
        <p:spPr>
          <a:xfrm rot="10205992">
            <a:off x="5309274" y="4286252"/>
            <a:ext cx="448006" cy="3479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99F92-C79B-180B-276B-D471F17EB7A3}"/>
              </a:ext>
            </a:extLst>
          </p:cNvPr>
          <p:cNvSpPr txBox="1"/>
          <p:nvPr/>
        </p:nvSpPr>
        <p:spPr>
          <a:xfrm rot="20980610">
            <a:off x="5500218" y="4589839"/>
            <a:ext cx="56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14161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2o Passo: Design do Impulse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FDC551-BEF3-68E6-A8AA-F878614C2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44"/>
          <a:stretch/>
        </p:blipFill>
        <p:spPr>
          <a:xfrm>
            <a:off x="873621" y="2102129"/>
            <a:ext cx="5222379" cy="420723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BF9AD23-BBFC-C4C2-83C3-26D710949DBB}"/>
              </a:ext>
            </a:extLst>
          </p:cNvPr>
          <p:cNvSpPr/>
          <p:nvPr/>
        </p:nvSpPr>
        <p:spPr>
          <a:xfrm rot="1490820">
            <a:off x="516814" y="3226326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B7D7D-659A-98EC-8791-0B0DDA5F13C2}"/>
              </a:ext>
            </a:extLst>
          </p:cNvPr>
          <p:cNvSpPr txBox="1"/>
          <p:nvPr/>
        </p:nvSpPr>
        <p:spPr>
          <a:xfrm rot="1156646">
            <a:off x="682047" y="2982561"/>
            <a:ext cx="28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33DF00E-B089-439E-6DAD-1BA956CE5F2C}"/>
              </a:ext>
            </a:extLst>
          </p:cNvPr>
          <p:cNvSpPr/>
          <p:nvPr/>
        </p:nvSpPr>
        <p:spPr>
          <a:xfrm rot="20332311">
            <a:off x="4585659" y="5620883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58318-EE80-D625-92D5-0A449CF5D8BB}"/>
              </a:ext>
            </a:extLst>
          </p:cNvPr>
          <p:cNvSpPr txBox="1"/>
          <p:nvPr/>
        </p:nvSpPr>
        <p:spPr>
          <a:xfrm rot="19998137">
            <a:off x="4443663" y="5461172"/>
            <a:ext cx="48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10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2B7AE5D-FD3C-A184-20FC-BD61E4BB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54" y="2214586"/>
            <a:ext cx="5528112" cy="389237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8E4A9E7-E3F1-87CD-A9F2-5DACBFA7367E}"/>
              </a:ext>
            </a:extLst>
          </p:cNvPr>
          <p:cNvSpPr/>
          <p:nvPr/>
        </p:nvSpPr>
        <p:spPr>
          <a:xfrm rot="20332311">
            <a:off x="9804331" y="4722959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235AB-E323-5138-6AE3-B146056A71E5}"/>
              </a:ext>
            </a:extLst>
          </p:cNvPr>
          <p:cNvSpPr txBox="1"/>
          <p:nvPr/>
        </p:nvSpPr>
        <p:spPr>
          <a:xfrm rot="19998137">
            <a:off x="9662335" y="4563248"/>
            <a:ext cx="48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7245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3o Passo: Realizando o Treinamento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925693-335A-4405-D41D-5CF1E4DB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98" y="2331890"/>
            <a:ext cx="5016118" cy="426626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8E4A9E7-E3F1-87CD-A9F2-5DACBFA7367E}"/>
              </a:ext>
            </a:extLst>
          </p:cNvPr>
          <p:cNvSpPr/>
          <p:nvPr/>
        </p:nvSpPr>
        <p:spPr>
          <a:xfrm>
            <a:off x="1360422" y="3894389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235AB-E323-5138-6AE3-B146056A71E5}"/>
              </a:ext>
            </a:extLst>
          </p:cNvPr>
          <p:cNvSpPr txBox="1"/>
          <p:nvPr/>
        </p:nvSpPr>
        <p:spPr>
          <a:xfrm>
            <a:off x="1440609" y="3689448"/>
            <a:ext cx="48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1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96D26B9-C4F3-3AD2-BCA7-28CC88CA7DBD}"/>
              </a:ext>
            </a:extLst>
          </p:cNvPr>
          <p:cNvSpPr/>
          <p:nvPr/>
        </p:nvSpPr>
        <p:spPr>
          <a:xfrm rot="10800000">
            <a:off x="5572455" y="3226326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29471-22C4-7485-1FDF-E3387EDDEF67}"/>
              </a:ext>
            </a:extLst>
          </p:cNvPr>
          <p:cNvSpPr txBox="1"/>
          <p:nvPr/>
        </p:nvSpPr>
        <p:spPr>
          <a:xfrm>
            <a:off x="5758508" y="3026789"/>
            <a:ext cx="13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3FDA4-8284-3042-BCBB-6BC511E1271F}"/>
              </a:ext>
            </a:extLst>
          </p:cNvPr>
          <p:cNvSpPr txBox="1"/>
          <p:nvPr/>
        </p:nvSpPr>
        <p:spPr>
          <a:xfrm>
            <a:off x="8135124" y="3396121"/>
            <a:ext cx="339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(2)O parametro ‘number of training cycles’ é chamado de epochs (épocas).</a:t>
            </a:r>
          </a:p>
          <a:p>
            <a:pPr marL="285750" indent="-285750">
              <a:buFont typeface="Wingdings" pitchFamily="2" charset="2"/>
              <a:buChar char="è"/>
            </a:pPr>
            <a:endParaRPr lang="en-BR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A18D7F0-1678-0142-377C-093672017F25}"/>
              </a:ext>
            </a:extLst>
          </p:cNvPr>
          <p:cNvSpPr/>
          <p:nvPr/>
        </p:nvSpPr>
        <p:spPr>
          <a:xfrm rot="10800000">
            <a:off x="5310682" y="6139565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6694D-1A28-BA01-A73B-136172CFDD5C}"/>
              </a:ext>
            </a:extLst>
          </p:cNvPr>
          <p:cNvSpPr txBox="1"/>
          <p:nvPr/>
        </p:nvSpPr>
        <p:spPr>
          <a:xfrm>
            <a:off x="5496735" y="5940028"/>
            <a:ext cx="13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1087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Modelo Final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3FDA4-8284-3042-BCBB-6BC511E1271F}"/>
              </a:ext>
            </a:extLst>
          </p:cNvPr>
          <p:cNvSpPr txBox="1"/>
          <p:nvPr/>
        </p:nvSpPr>
        <p:spPr>
          <a:xfrm>
            <a:off x="6960973" y="3521955"/>
            <a:ext cx="3838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b="1" dirty="0"/>
              <a:t>Seu modelo deve parecer com a imagem ao lado.</a:t>
            </a:r>
          </a:p>
          <a:p>
            <a:pPr marL="285750" indent="-285750">
              <a:buFont typeface="Wingdings" pitchFamily="2" charset="2"/>
              <a:buChar char="è"/>
            </a:pPr>
            <a:endParaRPr lang="en-BR" sz="2800" dirty="0"/>
          </a:p>
        </p:txBody>
      </p:sp>
      <p:pic>
        <p:nvPicPr>
          <p:cNvPr id="3" name="Picture 2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26FC1843-5B3D-6B83-F8B9-CFF10CC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60" y="2100647"/>
            <a:ext cx="4241240" cy="46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5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Conceitos Chave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CD44FD-84F0-279E-3257-37B21E0E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02706"/>
            <a:ext cx="10168128" cy="3694176"/>
          </a:xfrm>
        </p:spPr>
        <p:txBody>
          <a:bodyPr/>
          <a:lstStyle/>
          <a:p>
            <a:r>
              <a:rPr lang="en-BR" dirty="0"/>
              <a:t>Artificial Inteligence (AI)</a:t>
            </a:r>
          </a:p>
          <a:p>
            <a:r>
              <a:rPr lang="en-BR" dirty="0"/>
              <a:t>Machine Learning (ML)</a:t>
            </a:r>
          </a:p>
          <a:p>
            <a:r>
              <a:rPr lang="en-BR" dirty="0"/>
              <a:t>Deep Learning (DL)</a:t>
            </a:r>
          </a:p>
          <a:p>
            <a:r>
              <a:rPr lang="en-BR" dirty="0"/>
              <a:t>Data Science (DS)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0F62E5-8207-CD93-A86E-C0DAB1FCB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2101516"/>
            <a:ext cx="4383161" cy="43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2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Testando o Modelo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F8F224-EB04-3D78-AAFD-C7341F12C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8"/>
          <a:stretch/>
        </p:blipFill>
        <p:spPr>
          <a:xfrm>
            <a:off x="3036421" y="2147471"/>
            <a:ext cx="6326422" cy="416188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11368C0-713B-5406-8350-3DFFA6FED91A}"/>
              </a:ext>
            </a:extLst>
          </p:cNvPr>
          <p:cNvSpPr/>
          <p:nvPr/>
        </p:nvSpPr>
        <p:spPr>
          <a:xfrm>
            <a:off x="2475017" y="5225612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5CA26-226C-6B3C-0827-21CB0CBC54AA}"/>
              </a:ext>
            </a:extLst>
          </p:cNvPr>
          <p:cNvSpPr txBox="1"/>
          <p:nvPr/>
        </p:nvSpPr>
        <p:spPr>
          <a:xfrm>
            <a:off x="2555204" y="5020671"/>
            <a:ext cx="48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1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1E1AACA-4354-C17D-72FE-DF6FD4ECB36E}"/>
              </a:ext>
            </a:extLst>
          </p:cNvPr>
          <p:cNvSpPr/>
          <p:nvPr/>
        </p:nvSpPr>
        <p:spPr>
          <a:xfrm rot="20121152">
            <a:off x="7644259" y="3099451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A3B6-1721-70CA-60C1-7E27A74D233D}"/>
              </a:ext>
            </a:extLst>
          </p:cNvPr>
          <p:cNvSpPr txBox="1"/>
          <p:nvPr/>
        </p:nvSpPr>
        <p:spPr>
          <a:xfrm rot="20121152">
            <a:off x="7551452" y="2849276"/>
            <a:ext cx="48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77792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Testando o Modelo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3FDA4-8284-3042-BCBB-6BC511E1271F}"/>
              </a:ext>
            </a:extLst>
          </p:cNvPr>
          <p:cNvSpPr txBox="1"/>
          <p:nvPr/>
        </p:nvSpPr>
        <p:spPr>
          <a:xfrm>
            <a:off x="8353427" y="3515497"/>
            <a:ext cx="3838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b="1" dirty="0"/>
              <a:t>Seu modelo deve parecer com a imagem ao lado.</a:t>
            </a:r>
          </a:p>
          <a:p>
            <a:pPr marL="285750" indent="-285750">
              <a:buFont typeface="Wingdings" pitchFamily="2" charset="2"/>
              <a:buChar char="è"/>
            </a:pPr>
            <a:endParaRPr lang="en-BR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2D5411-B6A8-2D5D-D312-AA85F06B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" y="2144363"/>
            <a:ext cx="7772400" cy="41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48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6154-6ABF-D287-4357-412489F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Deploy!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30B60-695A-A14B-D34F-7C1CEDC9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4" y="2651917"/>
            <a:ext cx="7772400" cy="314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0DC8F-0FEB-08F5-27C3-2FBD3AA86EE9}"/>
              </a:ext>
            </a:extLst>
          </p:cNvPr>
          <p:cNvSpPr txBox="1"/>
          <p:nvPr/>
        </p:nvSpPr>
        <p:spPr>
          <a:xfrm>
            <a:off x="8365784" y="3552568"/>
            <a:ext cx="3719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b="1" dirty="0"/>
              <a:t>Escaneie o QR code com a câmera do seu celular.</a:t>
            </a:r>
          </a:p>
          <a:p>
            <a:pPr marL="285750" indent="-285750">
              <a:buFont typeface="Wingdings" pitchFamily="2" charset="2"/>
              <a:buChar char="è"/>
            </a:pPr>
            <a:endParaRPr lang="en-BR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B3CE088-7513-B1DE-5510-C03C34C18068}"/>
              </a:ext>
            </a:extLst>
          </p:cNvPr>
          <p:cNvSpPr/>
          <p:nvPr/>
        </p:nvSpPr>
        <p:spPr>
          <a:xfrm rot="20121152">
            <a:off x="5834227" y="3810784"/>
            <a:ext cx="523545" cy="40534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4500E98-1B44-BAC2-44F6-CA84DC3557F8}"/>
              </a:ext>
            </a:extLst>
          </p:cNvPr>
          <p:cNvSpPr/>
          <p:nvPr/>
        </p:nvSpPr>
        <p:spPr>
          <a:xfrm rot="12699664">
            <a:off x="1038341" y="5295512"/>
            <a:ext cx="408452" cy="3280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74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Olhar Atualizado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18BEE-757B-93FA-0BA3-CCADF14D5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979" y="2100136"/>
            <a:ext cx="8117305" cy="45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8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BC011B-4FAA-24A0-67DA-C12AFA8D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Aplicações de ML de DL.</a:t>
            </a:r>
          </a:p>
        </p:txBody>
      </p:sp>
      <p:pic>
        <p:nvPicPr>
          <p:cNvPr id="10242" name="Picture 2" descr="Applications of Machine Learning PowerPoint Template and Google Slides Theme">
            <a:extLst>
              <a:ext uri="{FF2B5EF4-FFF2-40B4-BE49-F238E27FC236}">
                <a16:creationId xmlns:a16="http://schemas.microsoft.com/office/drawing/2014/main" id="{89D23EF1-F8C1-38E2-9D08-C07605AE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593" l="10000" r="90000">
                        <a14:foregroundMark x1="54583" y1="49815" x2="59861" y2="49630"/>
                        <a14:foregroundMark x1="59861" y1="49630" x2="48472" y2="43704"/>
                        <a14:foregroundMark x1="48472" y1="43704" x2="50000" y2="50926"/>
                        <a14:foregroundMark x1="50000" y1="50926" x2="50139" y2="50926"/>
                        <a14:foregroundMark x1="47083" y1="31852" x2="40694" y2="35185"/>
                        <a14:foregroundMark x1="40694" y1="35185" x2="37639" y2="42407"/>
                        <a14:foregroundMark x1="37639" y1="42407" x2="38194" y2="51667"/>
                        <a14:foregroundMark x1="38194" y1="51667" x2="43333" y2="58519"/>
                        <a14:foregroundMark x1="43333" y1="58519" x2="49583" y2="60185"/>
                        <a14:foregroundMark x1="49583" y1="60185" x2="55000" y2="58148"/>
                        <a14:foregroundMark x1="55000" y1="58148" x2="58611" y2="52963"/>
                        <a14:foregroundMark x1="58611" y1="52963" x2="57639" y2="45370"/>
                        <a14:foregroundMark x1="57639" y1="45370" x2="54028" y2="39444"/>
                        <a14:foregroundMark x1="54028" y1="39444" x2="48611" y2="34815"/>
                        <a14:foregroundMark x1="48611" y1="34815" x2="42500" y2="32593"/>
                        <a14:foregroundMark x1="42500" y1="32593" x2="37361" y2="35000"/>
                        <a14:foregroundMark x1="37361" y1="35000" x2="37083" y2="35556"/>
                        <a14:foregroundMark x1="45833" y1="30926" x2="37500" y2="34259"/>
                        <a14:foregroundMark x1="37500" y1="34259" x2="32917" y2="41296"/>
                        <a14:foregroundMark x1="32917" y1="41296" x2="32083" y2="49630"/>
                        <a14:foregroundMark x1="32083" y1="49630" x2="33056" y2="56852"/>
                        <a14:foregroundMark x1="33056" y1="56852" x2="36944" y2="65370"/>
                        <a14:foregroundMark x1="36944" y1="65370" x2="41250" y2="69815"/>
                        <a14:foregroundMark x1="41250" y1="69815" x2="47083" y2="72222"/>
                        <a14:foregroundMark x1="47083" y1="72222" x2="52500" y2="72222"/>
                        <a14:foregroundMark x1="52500" y1="72222" x2="60139" y2="71111"/>
                        <a14:foregroundMark x1="60139" y1="71111" x2="65417" y2="68148"/>
                        <a14:foregroundMark x1="65417" y1="68148" x2="67222" y2="61481"/>
                        <a14:foregroundMark x1="67222" y1="61481" x2="66944" y2="54444"/>
                        <a14:foregroundMark x1="66944" y1="54444" x2="61528" y2="39815"/>
                        <a14:foregroundMark x1="61528" y1="39815" x2="56806" y2="34815"/>
                        <a14:foregroundMark x1="56806" y1="34815" x2="44722" y2="30556"/>
                        <a14:foregroundMark x1="43750" y1="29074" x2="37500" y2="30741"/>
                        <a14:foregroundMark x1="37500" y1="30741" x2="32639" y2="34630"/>
                        <a14:foregroundMark x1="32639" y1="34630" x2="28333" y2="42407"/>
                        <a14:foregroundMark x1="28333" y1="42407" x2="27500" y2="52593"/>
                        <a14:foregroundMark x1="27500" y1="52593" x2="29722" y2="60926"/>
                        <a14:foregroundMark x1="29722" y1="60926" x2="34722" y2="67593"/>
                        <a14:foregroundMark x1="34722" y1="67593" x2="40694" y2="70185"/>
                        <a14:foregroundMark x1="40694" y1="70185" x2="48056" y2="70556"/>
                        <a14:foregroundMark x1="48056" y1="70556" x2="55417" y2="68333"/>
                        <a14:foregroundMark x1="55417" y1="68333" x2="63750" y2="58889"/>
                        <a14:foregroundMark x1="63750" y1="58889" x2="65833" y2="49259"/>
                        <a14:foregroundMark x1="65833" y1="49259" x2="65556" y2="39444"/>
                        <a14:foregroundMark x1="65556" y1="39444" x2="62222" y2="30370"/>
                        <a14:foregroundMark x1="62222" y1="30370" x2="56111" y2="24444"/>
                        <a14:foregroundMark x1="56111" y1="24444" x2="40694" y2="22407"/>
                        <a14:foregroundMark x1="40694" y1="22407" x2="34028" y2="24259"/>
                        <a14:foregroundMark x1="34028" y1="24259" x2="28056" y2="29074"/>
                        <a14:foregroundMark x1="28056" y1="29074" x2="27917" y2="30000"/>
                        <a14:foregroundMark x1="52083" y1="31111" x2="38194" y2="32593"/>
                        <a14:foregroundMark x1="38194" y1="32593" x2="30694" y2="40370"/>
                        <a14:foregroundMark x1="30694" y1="40370" x2="28056" y2="50926"/>
                        <a14:foregroundMark x1="28056" y1="50926" x2="29167" y2="63333"/>
                        <a14:foregroundMark x1="29167" y1="63333" x2="35278" y2="71481"/>
                        <a14:foregroundMark x1="35278" y1="71481" x2="44444" y2="72593"/>
                        <a14:foregroundMark x1="44444" y1="72593" x2="64583" y2="59444"/>
                        <a14:foregroundMark x1="64583" y1="59444" x2="69722" y2="49074"/>
                        <a14:foregroundMark x1="69722" y1="49074" x2="68333" y2="38704"/>
                        <a14:foregroundMark x1="68333" y1="38704" x2="59306" y2="31667"/>
                        <a14:foregroundMark x1="59306" y1="31667" x2="30139" y2="31111"/>
                        <a14:foregroundMark x1="30139" y1="31111" x2="23194" y2="34444"/>
                        <a14:foregroundMark x1="23194" y1="34444" x2="23194" y2="34444"/>
                        <a14:foregroundMark x1="43333" y1="41667" x2="43333" y2="41667"/>
                        <a14:foregroundMark x1="47222" y1="40926" x2="42917" y2="46111"/>
                        <a14:foregroundMark x1="46250" y1="38889" x2="40833" y2="43889"/>
                        <a14:foregroundMark x1="40833" y1="43889" x2="41250" y2="49815"/>
                        <a14:foregroundMark x1="47500" y1="37037" x2="42083" y2="42037"/>
                        <a14:foregroundMark x1="42083" y1="42037" x2="39444" y2="49630"/>
                        <a14:foregroundMark x1="39444" y1="49630" x2="39861" y2="50926"/>
                        <a14:foregroundMark x1="49583" y1="35370" x2="51250" y2="41481"/>
                        <a14:foregroundMark x1="53750" y1="38333" x2="55972" y2="44815"/>
                        <a14:foregroundMark x1="55972" y1="44815" x2="57083" y2="45926"/>
                        <a14:foregroundMark x1="56250" y1="39259" x2="57500" y2="47778"/>
                        <a14:foregroundMark x1="57500" y1="47778" x2="57500" y2="47963"/>
                        <a14:foregroundMark x1="55556" y1="36667" x2="58333" y2="45556"/>
                        <a14:foregroundMark x1="58333" y1="45556" x2="58889" y2="46481"/>
                        <a14:foregroundMark x1="58194" y1="41667" x2="58194" y2="52407"/>
                        <a14:foregroundMark x1="59306" y1="45000" x2="59861" y2="55185"/>
                        <a14:foregroundMark x1="60556" y1="45370" x2="62500" y2="58333"/>
                        <a14:foregroundMark x1="63333" y1="50556" x2="63333" y2="59815"/>
                        <a14:foregroundMark x1="63333" y1="50370" x2="62639" y2="57407"/>
                        <a14:foregroundMark x1="62639" y1="57407" x2="61944" y2="57037"/>
                        <a14:foregroundMark x1="61528" y1="42778" x2="61944" y2="50556"/>
                        <a14:foregroundMark x1="61944" y1="50556" x2="61806" y2="50556"/>
                        <a14:foregroundMark x1="58889" y1="42593" x2="62222" y2="48148"/>
                        <a14:foregroundMark x1="62222" y1="48148" x2="62778" y2="48704"/>
                        <a14:foregroundMark x1="60556" y1="43333" x2="61944" y2="45370"/>
                        <a14:foregroundMark x1="60833" y1="45185" x2="52361" y2="35741"/>
                        <a14:foregroundMark x1="52361" y1="35741" x2="48750" y2="34630"/>
                        <a14:foregroundMark x1="49583" y1="34630" x2="55694" y2="36296"/>
                        <a14:foregroundMark x1="55694" y1="36296" x2="58889" y2="42037"/>
                        <a14:foregroundMark x1="58889" y1="42037" x2="61528" y2="44630"/>
                        <a14:foregroundMark x1="60833" y1="41667" x2="54028" y2="37593"/>
                        <a14:foregroundMark x1="45139" y1="35556" x2="37361" y2="43889"/>
                        <a14:foregroundMark x1="47500" y1="37037" x2="43056" y2="41296"/>
                        <a14:foregroundMark x1="43056" y1="41296" x2="40417" y2="47407"/>
                        <a14:foregroundMark x1="40417" y1="47407" x2="39583" y2="55556"/>
                        <a14:foregroundMark x1="39583" y1="55556" x2="41806" y2="62037"/>
                        <a14:foregroundMark x1="41806" y1="62037" x2="47361" y2="63889"/>
                        <a14:foregroundMark x1="47361" y1="63889" x2="52917" y2="63704"/>
                        <a14:foregroundMark x1="60833" y1="56667" x2="57222" y2="64074"/>
                        <a14:foregroundMark x1="59167" y1="57593" x2="56528" y2="62407"/>
                        <a14:foregroundMark x1="61528" y1="62037" x2="55278" y2="69074"/>
                        <a14:foregroundMark x1="61389" y1="63889" x2="57222" y2="68519"/>
                        <a14:foregroundMark x1="57222" y1="68519" x2="54861" y2="70000"/>
                        <a14:foregroundMark x1="36667" y1="43889" x2="34861" y2="52222"/>
                        <a14:foregroundMark x1="34861" y1="52222" x2="36111" y2="59444"/>
                        <a14:foregroundMark x1="36111" y1="59444" x2="45278" y2="70556"/>
                        <a14:foregroundMark x1="42778" y1="70000" x2="37778" y2="65741"/>
                        <a14:foregroundMark x1="37778" y1="65741" x2="36806" y2="64259"/>
                        <a14:foregroundMark x1="35972" y1="49630" x2="35417" y2="57778"/>
                        <a14:foregroundMark x1="35417" y1="57778" x2="36528" y2="61111"/>
                        <a14:foregroundMark x1="36528" y1="52407" x2="37778" y2="59815"/>
                        <a14:foregroundMark x1="37778" y1="59815" x2="38056" y2="60185"/>
                        <a14:foregroundMark x1="44167" y1="47222" x2="45278" y2="54074"/>
                        <a14:foregroundMark x1="50000" y1="57222" x2="47083" y2="50370"/>
                        <a14:foregroundMark x1="47083" y1="50370" x2="46528" y2="47037"/>
                        <a14:foregroundMark x1="47222" y1="46296" x2="52917" y2="56852"/>
                        <a14:foregroundMark x1="41389" y1="87037" x2="45833" y2="91111"/>
                        <a14:foregroundMark x1="45833" y1="91111" x2="52083" y2="91852"/>
                        <a14:foregroundMark x1="52083" y1="91852" x2="57639" y2="90926"/>
                        <a14:foregroundMark x1="57639" y1="90926" x2="60833" y2="88148"/>
                        <a14:foregroundMark x1="59167" y1="89815" x2="56667" y2="91481"/>
                        <a14:foregroundMark x1="57361" y1="91852" x2="60417" y2="90556"/>
                        <a14:foregroundMark x1="59306" y1="91296" x2="54861" y2="9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5" y="1595628"/>
            <a:ext cx="7401507" cy="55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A15D5-AE4A-7B47-8C5B-98305957D2FE}"/>
              </a:ext>
            </a:extLst>
          </p:cNvPr>
          <p:cNvSpPr txBox="1"/>
          <p:nvPr/>
        </p:nvSpPr>
        <p:spPr>
          <a:xfrm>
            <a:off x="8475474" y="3771028"/>
            <a:ext cx="264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 -&gt; Natural Language Processing (NLP)</a:t>
            </a:r>
          </a:p>
          <a:p>
            <a:endParaRPr lang="en-BR" dirty="0"/>
          </a:p>
          <a:p>
            <a:r>
              <a:rPr lang="en-BR" dirty="0"/>
              <a:t>-&gt; Computer Vision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FD3D85-AA2C-5A98-5A94-5A9823DCC2D0}"/>
              </a:ext>
            </a:extLst>
          </p:cNvPr>
          <p:cNvCxnSpPr/>
          <p:nvPr/>
        </p:nvCxnSpPr>
        <p:spPr>
          <a:xfrm flipV="1">
            <a:off x="6199632" y="3288632"/>
            <a:ext cx="2126221" cy="48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A2A6EB-C077-1894-7576-C643FB75DFE0}"/>
              </a:ext>
            </a:extLst>
          </p:cNvPr>
          <p:cNvCxnSpPr/>
          <p:nvPr/>
        </p:nvCxnSpPr>
        <p:spPr>
          <a:xfrm>
            <a:off x="6311927" y="4818016"/>
            <a:ext cx="2013926" cy="56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2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Tipos de Aprendizado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D0BFF7FA-DBA6-F0C1-7FB8-99BA49F9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6" y="2378587"/>
            <a:ext cx="6928441" cy="283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E5F9AE59-4347-C0E8-A9DD-66E70983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27" y="2418029"/>
            <a:ext cx="3268578" cy="32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Aprendizado Supervisionado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pic>
        <p:nvPicPr>
          <p:cNvPr id="14338" name="Picture 2" descr="2.1 What is the difference between labelled and unlabelled data? - Grokking  Machine Learning">
            <a:extLst>
              <a:ext uri="{FF2B5EF4-FFF2-40B4-BE49-F238E27FC236}">
                <a16:creationId xmlns:a16="http://schemas.microsoft.com/office/drawing/2014/main" id="{BBB0E973-8529-CA25-8FE5-BFDFA938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52" y="2181194"/>
            <a:ext cx="5217695" cy="43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7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6CE7-2D1F-A021-3036-FC3B6044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Aprendizado Supervisionado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05C8A-B0E1-8B19-B4F2-605C6B6A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421" y="5343498"/>
            <a:ext cx="859244" cy="1306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4216-3D61-A8A3-4972-658F6A326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5" y="5859722"/>
            <a:ext cx="1265732" cy="624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00863-A80E-42A2-DE48-C5099EEAE4CB}"/>
              </a:ext>
            </a:extLst>
          </p:cNvPr>
          <p:cNvSpPr txBox="1"/>
          <p:nvPr/>
        </p:nvSpPr>
        <p:spPr>
          <a:xfrm>
            <a:off x="804672" y="3429000"/>
            <a:ext cx="242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K-Nearest Neighbors (k-NN);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Support Vector Machine (SVM);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Random Forest Decision;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5A3EC-A72C-BA03-40EB-D1AC9F37F3FE}"/>
              </a:ext>
            </a:extLst>
          </p:cNvPr>
          <p:cNvSpPr txBox="1"/>
          <p:nvPr/>
        </p:nvSpPr>
        <p:spPr>
          <a:xfrm>
            <a:off x="9333939" y="3351191"/>
            <a:ext cx="2053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Linear Regression;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BR" dirty="0"/>
              <a:t>Logistic Regression;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F929A-30FA-0361-A14B-A315D6C38091}"/>
              </a:ext>
            </a:extLst>
          </p:cNvPr>
          <p:cNvSpPr txBox="1"/>
          <p:nvPr/>
        </p:nvSpPr>
        <p:spPr>
          <a:xfrm>
            <a:off x="804672" y="3059668"/>
            <a:ext cx="17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Classificacão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833DC-2DED-DCBE-8AE6-814F8654CF86}"/>
              </a:ext>
            </a:extLst>
          </p:cNvPr>
          <p:cNvSpPr txBox="1"/>
          <p:nvPr/>
        </p:nvSpPr>
        <p:spPr>
          <a:xfrm>
            <a:off x="9399368" y="2981859"/>
            <a:ext cx="13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Regressão</a:t>
            </a:r>
          </a:p>
        </p:txBody>
      </p:sp>
      <p:pic>
        <p:nvPicPr>
          <p:cNvPr id="31746" name="Picture 2" descr="Machine Learning Classification vs Regression - DEV Community">
            <a:extLst>
              <a:ext uri="{FF2B5EF4-FFF2-40B4-BE49-F238E27FC236}">
                <a16:creationId xmlns:a16="http://schemas.microsoft.com/office/drawing/2014/main" id="{C7370656-3786-AC49-860C-501B7ED7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00" y="2836822"/>
            <a:ext cx="5311264" cy="2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0214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610</Words>
  <Application>Microsoft Macintosh PowerPoint</Application>
  <PresentationFormat>Widescreen</PresentationFormat>
  <Paragraphs>130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Neue Haas Grotesk Text Pro</vt:lpstr>
      <vt:lpstr>Söhne Mono</vt:lpstr>
      <vt:lpstr>Wingdings</vt:lpstr>
      <vt:lpstr>AccentBoxVTI</vt:lpstr>
      <vt:lpstr>Sua Primeira Artificial Neural Network (ANN)</vt:lpstr>
      <vt:lpstr>Breve Introdução Pessoal.</vt:lpstr>
      <vt:lpstr>PowerPoint Presentation</vt:lpstr>
      <vt:lpstr>Conceitos Chave</vt:lpstr>
      <vt:lpstr>Olhar Atualizado</vt:lpstr>
      <vt:lpstr>Aplicações de ML de DL.</vt:lpstr>
      <vt:lpstr>Tipos de Aprendizado</vt:lpstr>
      <vt:lpstr>Aprendizado Supervisionado</vt:lpstr>
      <vt:lpstr>Aprendizado Supervisionado</vt:lpstr>
      <vt:lpstr>Problema de Classificação</vt:lpstr>
      <vt:lpstr>Problema de Regressão</vt:lpstr>
      <vt:lpstr>Aprendizado Não-Supervisionado</vt:lpstr>
      <vt:lpstr>Aprendizado Por Reforço</vt:lpstr>
      <vt:lpstr>Pausa Epistemológica</vt:lpstr>
      <vt:lpstr>Simplificação de um algoritmo de ML</vt:lpstr>
      <vt:lpstr>Categorias de Dados</vt:lpstr>
      <vt:lpstr>Exemplos de Imagens Ruidosa</vt:lpstr>
      <vt:lpstr>Exemplo prático para classificação de texto</vt:lpstr>
      <vt:lpstr>Exemplos de Tabela Ruidosa</vt:lpstr>
      <vt:lpstr>Exemplo de CSV ruidoso</vt:lpstr>
      <vt:lpstr>Exemplo prático para classificação de Imagem</vt:lpstr>
      <vt:lpstr>Um Pouco Mais Sobre Classificação de Imagens</vt:lpstr>
      <vt:lpstr>Divisão do Dataset</vt:lpstr>
      <vt:lpstr>K-fold Cross Validation</vt:lpstr>
      <vt:lpstr>Métricas</vt:lpstr>
      <vt:lpstr>Métricas</vt:lpstr>
      <vt:lpstr>Deep Learning</vt:lpstr>
      <vt:lpstr>Conhecendo o Edge Impulse</vt:lpstr>
      <vt:lpstr>Criando o projeto</vt:lpstr>
      <vt:lpstr>Overview do Projeto</vt:lpstr>
      <vt:lpstr>Link para o dataset</vt:lpstr>
      <vt:lpstr>1o Passo: Carregar os Dados</vt:lpstr>
      <vt:lpstr>1o Passo: Carregar os Dados</vt:lpstr>
      <vt:lpstr>1o Passo: Carregar os Dados</vt:lpstr>
      <vt:lpstr>2o Passo: Design do Impulse</vt:lpstr>
      <vt:lpstr>2o Passo: Design do Impulse</vt:lpstr>
      <vt:lpstr>2o Passo: Design do Impulse</vt:lpstr>
      <vt:lpstr>3o Passo: Realizando o Treinamento</vt:lpstr>
      <vt:lpstr>Modelo Final</vt:lpstr>
      <vt:lpstr>Testando o Modelo</vt:lpstr>
      <vt:lpstr>Testando o Modelo</vt:lpstr>
      <vt:lpstr>Deploy!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Primeira Artificial Neural Network (ANN)</dc:title>
  <dc:creator>victor oliveira</dc:creator>
  <cp:lastModifiedBy>victor oliveira</cp:lastModifiedBy>
  <cp:revision>2</cp:revision>
  <dcterms:created xsi:type="dcterms:W3CDTF">2023-11-30T14:58:13Z</dcterms:created>
  <dcterms:modified xsi:type="dcterms:W3CDTF">2023-11-30T23:59:29Z</dcterms:modified>
</cp:coreProperties>
</file>